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49CE0-7176-4D8E-97FC-7DF97BEDCF75}" v="7" dt="2025-11-17T10:50:12.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66841" autoAdjust="0"/>
  </p:normalViewPr>
  <p:slideViewPr>
    <p:cSldViewPr snapToGrid="0">
      <p:cViewPr varScale="1">
        <p:scale>
          <a:sx n="54" d="100"/>
          <a:sy n="54" d="100"/>
        </p:scale>
        <p:origin x="56" y="4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Steen-Hansen" userId="22160541-1968-44aa-bbb8-f85906ce7006" providerId="ADAL" clId="{72F13640-9CA1-4299-B3EC-2B8E0C770100}"/>
    <pc:docChg chg="undo custSel modSld">
      <pc:chgData name="Elisa Steen-Hansen" userId="22160541-1968-44aa-bbb8-f85906ce7006" providerId="ADAL" clId="{72F13640-9CA1-4299-B3EC-2B8E0C770100}" dt="2025-11-17T10:57:44.737" v="759" actId="20577"/>
      <pc:docMkLst>
        <pc:docMk/>
      </pc:docMkLst>
      <pc:sldChg chg="modNotesTx">
        <pc:chgData name="Elisa Steen-Hansen" userId="22160541-1968-44aa-bbb8-f85906ce7006" providerId="ADAL" clId="{72F13640-9CA1-4299-B3EC-2B8E0C770100}" dt="2025-11-17T09:59:03.832" v="191" actId="20577"/>
        <pc:sldMkLst>
          <pc:docMk/>
          <pc:sldMk cId="3724924920" sldId="256"/>
        </pc:sldMkLst>
      </pc:sldChg>
      <pc:sldChg chg="modSp mod modNotesTx">
        <pc:chgData name="Elisa Steen-Hansen" userId="22160541-1968-44aa-bbb8-f85906ce7006" providerId="ADAL" clId="{72F13640-9CA1-4299-B3EC-2B8E0C770100}" dt="2025-11-17T10:57:44.737" v="759" actId="20577"/>
        <pc:sldMkLst>
          <pc:docMk/>
          <pc:sldMk cId="4079504821" sldId="258"/>
        </pc:sldMkLst>
        <pc:spChg chg="mod">
          <ac:chgData name="Elisa Steen-Hansen" userId="22160541-1968-44aa-bbb8-f85906ce7006" providerId="ADAL" clId="{72F13640-9CA1-4299-B3EC-2B8E0C770100}" dt="2025-11-17T10:57:44.737" v="759" actId="20577"/>
          <ac:spMkLst>
            <pc:docMk/>
            <pc:sldMk cId="4079504821" sldId="258"/>
            <ac:spMk id="3" creationId="{66606579-82ED-0CD9-E10F-8066765F8A8B}"/>
          </ac:spMkLst>
        </pc:spChg>
        <pc:picChg chg="mod">
          <ac:chgData name="Elisa Steen-Hansen" userId="22160541-1968-44aa-bbb8-f85906ce7006" providerId="ADAL" clId="{72F13640-9CA1-4299-B3EC-2B8E0C770100}" dt="2025-11-17T10:51:02.524" v="340" actId="1076"/>
          <ac:picMkLst>
            <pc:docMk/>
            <pc:sldMk cId="4079504821" sldId="258"/>
            <ac:picMk id="13" creationId="{B9E0FD18-C3CE-DDE5-11F1-332CEDA61168}"/>
          </ac:picMkLst>
        </pc:picChg>
        <pc:picChg chg="mod">
          <ac:chgData name="Elisa Steen-Hansen" userId="22160541-1968-44aa-bbb8-f85906ce7006" providerId="ADAL" clId="{72F13640-9CA1-4299-B3EC-2B8E0C770100}" dt="2025-11-17T10:53:03.615" v="606" actId="1076"/>
          <ac:picMkLst>
            <pc:docMk/>
            <pc:sldMk cId="4079504821" sldId="258"/>
            <ac:picMk id="15" creationId="{4DF620C5-A25C-5961-1B3F-889235F3D8F7}"/>
          </ac:picMkLst>
        </pc:picChg>
        <pc:picChg chg="mod">
          <ac:chgData name="Elisa Steen-Hansen" userId="22160541-1968-44aa-bbb8-f85906ce7006" providerId="ADAL" clId="{72F13640-9CA1-4299-B3EC-2B8E0C770100}" dt="2025-11-17T10:53:00.347" v="605" actId="1076"/>
          <ac:picMkLst>
            <pc:docMk/>
            <pc:sldMk cId="4079504821" sldId="258"/>
            <ac:picMk id="17" creationId="{C30A2F50-54D2-1465-9C14-F5C942F8E31D}"/>
          </ac:picMkLst>
        </pc:picChg>
      </pc:sldChg>
      <pc:sldChg chg="modSp mod modNotesTx">
        <pc:chgData name="Elisa Steen-Hansen" userId="22160541-1968-44aa-bbb8-f85906ce7006" providerId="ADAL" clId="{72F13640-9CA1-4299-B3EC-2B8E0C770100}" dt="2025-11-17T09:46:59.445" v="189" actId="20577"/>
        <pc:sldMkLst>
          <pc:docMk/>
          <pc:sldMk cId="3753856438" sldId="260"/>
        </pc:sldMkLst>
        <pc:spChg chg="mod">
          <ac:chgData name="Elisa Steen-Hansen" userId="22160541-1968-44aa-bbb8-f85906ce7006" providerId="ADAL" clId="{72F13640-9CA1-4299-B3EC-2B8E0C770100}" dt="2025-11-17T09:46:33.895" v="174" actId="20577"/>
          <ac:spMkLst>
            <pc:docMk/>
            <pc:sldMk cId="3753856438" sldId="260"/>
            <ac:spMk id="3" creationId="{7CEEF236-1AB7-6881-9BF4-64A95A41BA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9F64D-4EA8-4ADC-A825-39B12625A9E2}" type="datetimeFigureOut">
              <a:rPr lang="nb-NO" smtClean="0"/>
              <a:t>17.11.2025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D3478-9A63-48E4-9E8A-40FF5965B8D9}" type="slidenum">
              <a:rPr lang="nb-NO" smtClean="0"/>
              <a:t>‹#›</a:t>
            </a:fld>
            <a:endParaRPr lang="nb-NO"/>
          </a:p>
        </p:txBody>
      </p:sp>
    </p:spTree>
    <p:extLst>
      <p:ext uri="{BB962C8B-B14F-4D97-AF65-F5344CB8AC3E}">
        <p14:creationId xmlns:p14="http://schemas.microsoft.com/office/powerpoint/2010/main" val="172778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We are Ida and Elisa and we are two analysts from the structural group, and we are both studying for our master’s degree in civil engineering here at DTU.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attending this course, we had minimal experience with coding, python, and the IFC Standard so this project was both challenging and very educational for us.</a:t>
            </a:r>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5"/>
          </p:nvPr>
        </p:nvSpPr>
        <p:spPr/>
        <p:txBody>
          <a:bodyPr/>
          <a:lstStyle/>
          <a:p>
            <a:fld id="{B78D3478-9A63-48E4-9E8A-40FF5965B8D9}" type="slidenum">
              <a:rPr lang="nb-NO" smtClean="0"/>
              <a:t>1</a:t>
            </a:fld>
            <a:endParaRPr lang="nb-NO"/>
          </a:p>
        </p:txBody>
      </p:sp>
    </p:spTree>
    <p:extLst>
      <p:ext uri="{BB962C8B-B14F-4D97-AF65-F5344CB8AC3E}">
        <p14:creationId xmlns:p14="http://schemas.microsoft.com/office/powerpoint/2010/main" val="94075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The </a:t>
            </a:r>
            <a:r>
              <a:rPr lang="nb-NO" dirty="0" err="1"/>
              <a:t>process</a:t>
            </a:r>
            <a:r>
              <a:rPr lang="nb-NO" dirty="0"/>
              <a:t> starts by applying </a:t>
            </a:r>
            <a:r>
              <a:rPr lang="nb-NO" dirty="0" err="1"/>
              <a:t>the</a:t>
            </a:r>
            <a:r>
              <a:rPr lang="nb-NO" dirty="0"/>
              <a:t> design </a:t>
            </a:r>
            <a:r>
              <a:rPr lang="nb-NO" dirty="0" err="1"/>
              <a:t>loads</a:t>
            </a:r>
            <a:r>
              <a:rPr lang="nb-NO" dirty="0"/>
              <a:t> and </a:t>
            </a:r>
            <a:r>
              <a:rPr lang="nb-NO" dirty="0" err="1"/>
              <a:t>extracting</a:t>
            </a:r>
            <a:r>
              <a:rPr lang="nb-NO" dirty="0"/>
              <a:t> </a:t>
            </a:r>
            <a:r>
              <a:rPr lang="nb-NO" dirty="0" err="1"/>
              <a:t>the</a:t>
            </a:r>
            <a:r>
              <a:rPr lang="nb-NO" dirty="0"/>
              <a:t> </a:t>
            </a:r>
            <a:r>
              <a:rPr lang="nb-NO" dirty="0" err="1"/>
              <a:t>columns</a:t>
            </a:r>
            <a:r>
              <a:rPr lang="nb-NO" dirty="0"/>
              <a:t> </a:t>
            </a:r>
            <a:r>
              <a:rPr lang="nb-NO" dirty="0" err="1"/>
              <a:t>geometry</a:t>
            </a:r>
            <a:r>
              <a:rPr lang="nb-NO" dirty="0"/>
              <a:t> and material </a:t>
            </a:r>
            <a:r>
              <a:rPr lang="nb-NO" dirty="0" err="1"/>
              <a:t>properties</a:t>
            </a:r>
            <a:r>
              <a:rPr lang="nb-NO" dirty="0"/>
              <a:t> from </a:t>
            </a:r>
            <a:r>
              <a:rPr lang="nb-NO" dirty="0" err="1"/>
              <a:t>the</a:t>
            </a:r>
            <a:r>
              <a:rPr lang="nb-NO" dirty="0"/>
              <a:t> IFC </a:t>
            </a:r>
            <a:r>
              <a:rPr lang="nb-NO" dirty="0" err="1"/>
              <a:t>model</a:t>
            </a:r>
            <a:r>
              <a:rPr lang="nb-NO" dirty="0"/>
              <a:t>. </a:t>
            </a:r>
          </a:p>
          <a:p>
            <a:pPr marL="228600" indent="-228600">
              <a:buAutoNum type="arabicPeriod"/>
            </a:pPr>
            <a:r>
              <a:rPr lang="nb-NO" dirty="0" err="1"/>
              <a:t>Based</a:t>
            </a:r>
            <a:r>
              <a:rPr lang="nb-NO" dirty="0"/>
              <a:t> </a:t>
            </a:r>
            <a:r>
              <a:rPr lang="nb-NO" dirty="0" err="1"/>
              <a:t>on</a:t>
            </a:r>
            <a:r>
              <a:rPr lang="nb-NO" dirty="0"/>
              <a:t> </a:t>
            </a:r>
            <a:r>
              <a:rPr lang="nb-NO" dirty="0" err="1"/>
              <a:t>this</a:t>
            </a:r>
            <a:r>
              <a:rPr lang="nb-NO" dirty="0"/>
              <a:t> </a:t>
            </a:r>
            <a:r>
              <a:rPr lang="nb-NO" dirty="0" err="1"/>
              <a:t>information</a:t>
            </a:r>
            <a:r>
              <a:rPr lang="nb-NO" dirty="0"/>
              <a:t>, </a:t>
            </a:r>
            <a:r>
              <a:rPr lang="nb-NO" dirty="0" err="1"/>
              <a:t>the</a:t>
            </a:r>
            <a:r>
              <a:rPr lang="nb-NO" dirty="0"/>
              <a:t> </a:t>
            </a:r>
            <a:r>
              <a:rPr lang="nb-NO" dirty="0" err="1"/>
              <a:t>tool</a:t>
            </a:r>
            <a:r>
              <a:rPr lang="nb-NO" dirty="0"/>
              <a:t> </a:t>
            </a:r>
            <a:r>
              <a:rPr lang="nb-NO" dirty="0" err="1"/>
              <a:t>calculates</a:t>
            </a:r>
            <a:r>
              <a:rPr lang="nb-NO" dirty="0"/>
              <a:t> </a:t>
            </a:r>
            <a:r>
              <a:rPr lang="nb-NO" dirty="0" err="1"/>
              <a:t>the</a:t>
            </a:r>
            <a:r>
              <a:rPr lang="nb-NO" dirty="0"/>
              <a:t> </a:t>
            </a:r>
            <a:r>
              <a:rPr lang="nb-NO" dirty="0" err="1"/>
              <a:t>axial</a:t>
            </a:r>
            <a:r>
              <a:rPr lang="nb-NO" dirty="0"/>
              <a:t> </a:t>
            </a:r>
            <a:r>
              <a:rPr lang="nb-NO" dirty="0" err="1"/>
              <a:t>capacity</a:t>
            </a:r>
            <a:r>
              <a:rPr lang="nb-NO" dirty="0"/>
              <a:t> of </a:t>
            </a:r>
            <a:r>
              <a:rPr lang="nb-NO" dirty="0" err="1"/>
              <a:t>the</a:t>
            </a:r>
            <a:r>
              <a:rPr lang="nb-NO" dirty="0"/>
              <a:t> basement </a:t>
            </a:r>
            <a:r>
              <a:rPr lang="nb-NO" dirty="0" err="1"/>
              <a:t>columns</a:t>
            </a:r>
            <a:r>
              <a:rPr lang="nb-NO" dirty="0"/>
              <a:t>. </a:t>
            </a:r>
          </a:p>
          <a:p>
            <a:pPr marL="228600" indent="-228600">
              <a:buAutoNum type="arabicPeriod"/>
            </a:pPr>
            <a:r>
              <a:rPr lang="nb-NO" dirty="0" err="1"/>
              <a:t>Then</a:t>
            </a:r>
            <a:r>
              <a:rPr lang="nb-NO" dirty="0"/>
              <a:t> </a:t>
            </a:r>
            <a:r>
              <a:rPr lang="nb-NO" dirty="0" err="1"/>
              <a:t>we</a:t>
            </a:r>
            <a:r>
              <a:rPr lang="nb-NO" dirty="0"/>
              <a:t> </a:t>
            </a:r>
            <a:r>
              <a:rPr lang="nb-NO" dirty="0" err="1"/>
              <a:t>compare</a:t>
            </a:r>
            <a:r>
              <a:rPr lang="nb-NO" dirty="0"/>
              <a:t> </a:t>
            </a:r>
            <a:r>
              <a:rPr lang="nb-NO" dirty="0" err="1"/>
              <a:t>the</a:t>
            </a:r>
            <a:r>
              <a:rPr lang="nb-NO" dirty="0"/>
              <a:t> </a:t>
            </a:r>
            <a:r>
              <a:rPr lang="nb-NO" dirty="0" err="1"/>
              <a:t>applied</a:t>
            </a:r>
            <a:r>
              <a:rPr lang="nb-NO" dirty="0"/>
              <a:t> </a:t>
            </a:r>
            <a:r>
              <a:rPr lang="nb-NO" dirty="0" err="1"/>
              <a:t>loads</a:t>
            </a:r>
            <a:r>
              <a:rPr lang="nb-NO" dirty="0"/>
              <a:t> </a:t>
            </a:r>
            <a:r>
              <a:rPr lang="nb-NO" dirty="0" err="1"/>
              <a:t>with</a:t>
            </a:r>
            <a:r>
              <a:rPr lang="nb-NO" dirty="0"/>
              <a:t> </a:t>
            </a:r>
            <a:r>
              <a:rPr lang="nb-NO" dirty="0" err="1"/>
              <a:t>the</a:t>
            </a:r>
            <a:r>
              <a:rPr lang="nb-NO" dirty="0"/>
              <a:t> </a:t>
            </a:r>
            <a:r>
              <a:rPr lang="nb-NO" dirty="0" err="1"/>
              <a:t>calculated</a:t>
            </a:r>
            <a:r>
              <a:rPr lang="nb-NO" dirty="0"/>
              <a:t> </a:t>
            </a:r>
            <a:r>
              <a:rPr lang="nb-NO" dirty="0" err="1"/>
              <a:t>capacity</a:t>
            </a:r>
            <a:r>
              <a:rPr lang="nb-NO" dirty="0"/>
              <a:t>. If </a:t>
            </a:r>
            <a:r>
              <a:rPr lang="nb-NO" dirty="0" err="1"/>
              <a:t>the</a:t>
            </a:r>
            <a:r>
              <a:rPr lang="nb-NO" dirty="0"/>
              <a:t> </a:t>
            </a:r>
            <a:r>
              <a:rPr lang="nb-NO" dirty="0" err="1"/>
              <a:t>results</a:t>
            </a:r>
            <a:r>
              <a:rPr lang="nb-NO" dirty="0"/>
              <a:t> </a:t>
            </a:r>
            <a:r>
              <a:rPr lang="nb-NO" dirty="0" err="1"/>
              <a:t>are</a:t>
            </a:r>
            <a:r>
              <a:rPr lang="nb-NO" dirty="0"/>
              <a:t> not </a:t>
            </a:r>
            <a:r>
              <a:rPr lang="nb-NO" dirty="0" err="1"/>
              <a:t>acceptable</a:t>
            </a:r>
            <a:r>
              <a:rPr lang="nb-NO" dirty="0"/>
              <a:t>, </a:t>
            </a:r>
            <a:r>
              <a:rPr lang="nb-NO" dirty="0" err="1"/>
              <a:t>the</a:t>
            </a:r>
            <a:r>
              <a:rPr lang="nb-NO" dirty="0"/>
              <a:t> </a:t>
            </a:r>
            <a:r>
              <a:rPr lang="nb-NO" dirty="0" err="1"/>
              <a:t>column</a:t>
            </a:r>
            <a:r>
              <a:rPr lang="nb-NO" dirty="0"/>
              <a:t> is </a:t>
            </a:r>
            <a:r>
              <a:rPr lang="nb-NO" dirty="0" err="1"/>
              <a:t>flagged</a:t>
            </a:r>
            <a:r>
              <a:rPr lang="nb-NO" dirty="0"/>
              <a:t> as «</a:t>
            </a:r>
            <a:r>
              <a:rPr lang="nb-NO" dirty="0" err="1"/>
              <a:t>may</a:t>
            </a:r>
            <a:r>
              <a:rPr lang="nb-NO" dirty="0"/>
              <a:t> be </a:t>
            </a:r>
            <a:r>
              <a:rPr lang="nb-NO" dirty="0" err="1"/>
              <a:t>insufficient</a:t>
            </a:r>
            <a:r>
              <a:rPr lang="nb-NO" dirty="0"/>
              <a:t>». Is </a:t>
            </a:r>
            <a:r>
              <a:rPr lang="nb-NO" dirty="0" err="1"/>
              <a:t>they’re</a:t>
            </a:r>
            <a:r>
              <a:rPr lang="nb-NO" dirty="0"/>
              <a:t> </a:t>
            </a:r>
            <a:r>
              <a:rPr lang="nb-NO" dirty="0" err="1"/>
              <a:t>acceptable</a:t>
            </a:r>
            <a:r>
              <a:rPr lang="nb-NO" dirty="0"/>
              <a:t>, </a:t>
            </a:r>
            <a:r>
              <a:rPr lang="nb-NO" dirty="0" err="1"/>
              <a:t>then</a:t>
            </a:r>
            <a:r>
              <a:rPr lang="nb-NO" dirty="0"/>
              <a:t> </a:t>
            </a:r>
            <a:r>
              <a:rPr lang="nb-NO" dirty="0" err="1"/>
              <a:t>it’s</a:t>
            </a:r>
            <a:r>
              <a:rPr lang="nb-NO" dirty="0"/>
              <a:t> marked as OK. </a:t>
            </a:r>
          </a:p>
          <a:p>
            <a:pPr marL="228600" indent="-228600">
              <a:buAutoNum type="arabicPeriod"/>
            </a:pPr>
            <a:r>
              <a:rPr lang="nb-NO" dirty="0" err="1"/>
              <a:t>Finally</a:t>
            </a:r>
            <a:r>
              <a:rPr lang="nb-NO" dirty="0"/>
              <a:t>, </a:t>
            </a:r>
            <a:r>
              <a:rPr lang="nb-NO" dirty="0" err="1"/>
              <a:t>the</a:t>
            </a:r>
            <a:r>
              <a:rPr lang="nb-NO" dirty="0"/>
              <a:t> </a:t>
            </a:r>
            <a:r>
              <a:rPr lang="nb-NO" dirty="0" err="1"/>
              <a:t>tool</a:t>
            </a:r>
            <a:r>
              <a:rPr lang="nb-NO" dirty="0"/>
              <a:t> </a:t>
            </a:r>
            <a:r>
              <a:rPr lang="nb-NO" dirty="0" err="1"/>
              <a:t>generates</a:t>
            </a:r>
            <a:r>
              <a:rPr lang="nb-NO" dirty="0"/>
              <a:t> a </a:t>
            </a:r>
            <a:r>
              <a:rPr lang="nb-NO" dirty="0" err="1"/>
              <a:t>capacity</a:t>
            </a:r>
            <a:r>
              <a:rPr lang="nb-NO" dirty="0"/>
              <a:t> –</a:t>
            </a:r>
            <a:r>
              <a:rPr lang="nb-NO" dirty="0" err="1"/>
              <a:t>control</a:t>
            </a:r>
            <a:r>
              <a:rPr lang="nb-NO" dirty="0"/>
              <a:t> report </a:t>
            </a:r>
            <a:r>
              <a:rPr lang="nb-NO" dirty="0" err="1"/>
              <a:t>summarizing</a:t>
            </a:r>
            <a:r>
              <a:rPr lang="nb-NO" dirty="0"/>
              <a:t> all </a:t>
            </a:r>
            <a:r>
              <a:rPr lang="nb-NO" dirty="0" err="1"/>
              <a:t>outcomes</a:t>
            </a:r>
            <a:r>
              <a:rPr lang="nb-NO" dirty="0"/>
              <a:t> </a:t>
            </a:r>
            <a:r>
              <a:rPr lang="nb-NO" dirty="0" err="1"/>
              <a:t>before</a:t>
            </a:r>
            <a:r>
              <a:rPr lang="nb-NO" dirty="0"/>
              <a:t> </a:t>
            </a:r>
            <a:r>
              <a:rPr lang="nb-NO" dirty="0" err="1"/>
              <a:t>the</a:t>
            </a:r>
            <a:r>
              <a:rPr lang="nb-NO" dirty="0"/>
              <a:t> </a:t>
            </a:r>
            <a:r>
              <a:rPr lang="nb-NO" dirty="0" err="1"/>
              <a:t>process</a:t>
            </a:r>
            <a:r>
              <a:rPr lang="nb-NO" dirty="0"/>
              <a:t> </a:t>
            </a:r>
            <a:r>
              <a:rPr lang="nb-NO" dirty="0" err="1"/>
              <a:t>ends</a:t>
            </a:r>
            <a:r>
              <a:rPr lang="nb-NO" dirty="0"/>
              <a:t>. </a:t>
            </a:r>
          </a:p>
        </p:txBody>
      </p:sp>
      <p:sp>
        <p:nvSpPr>
          <p:cNvPr id="4" name="Plassholder for lysbildenummer 3"/>
          <p:cNvSpPr>
            <a:spLocks noGrp="1"/>
          </p:cNvSpPr>
          <p:nvPr>
            <p:ph type="sldNum" sz="quarter" idx="5"/>
          </p:nvPr>
        </p:nvSpPr>
        <p:spPr/>
        <p:txBody>
          <a:bodyPr/>
          <a:lstStyle/>
          <a:p>
            <a:fld id="{B78D3478-9A63-48E4-9E8A-40FF5965B8D9}" type="slidenum">
              <a:rPr lang="nb-NO" smtClean="0"/>
              <a:t>2</a:t>
            </a:fld>
            <a:endParaRPr lang="nb-NO"/>
          </a:p>
        </p:txBody>
      </p:sp>
    </p:spTree>
    <p:extLst>
      <p:ext uri="{BB962C8B-B14F-4D97-AF65-F5344CB8AC3E}">
        <p14:creationId xmlns:p14="http://schemas.microsoft.com/office/powerpoint/2010/main" val="425083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1" dirty="0"/>
              <a:t>The aim of our tool is to automate the extraction of structural information from IFC models and perform Eurocode-based axial capacity checks for concrete columns.</a:t>
            </a:r>
          </a:p>
          <a:p>
            <a:br>
              <a:rPr lang="en-US" dirty="0"/>
            </a:br>
            <a:r>
              <a:rPr lang="en-US" dirty="0"/>
              <a:t>The tool connects BIM data with structural analysis by reading material properties, geometry, spatial location, and user-defined loads, and then evaluating whether each column satisfies the design requirements.</a:t>
            </a:r>
          </a:p>
          <a:p>
            <a:br>
              <a:rPr lang="en-US" dirty="0"/>
            </a:br>
            <a:r>
              <a:rPr lang="en-US" dirty="0"/>
              <a:t>It also addresses common issues in real IFC models, such as missing material strength data, by using a robust fallback strategy.</a:t>
            </a:r>
          </a:p>
          <a:p>
            <a:endParaRPr lang="en-US" sz="1200" kern="1200" dirty="0">
              <a:solidFill>
                <a:schemeClr val="tx1"/>
              </a:solidFill>
              <a:effectLst/>
              <a:latin typeface="+mn-lt"/>
              <a:ea typeface="+mn-ea"/>
              <a:cs typeface="+mn-cs"/>
            </a:endParaRPr>
          </a:p>
          <a:p>
            <a:r>
              <a:rPr lang="en-US" dirty="0"/>
              <a:t>The long-term goal is to extend this workflow toward full BIM-based load calculation, integrating column, beam, and slab </a:t>
            </a:r>
            <a:r>
              <a:rPr lang="en-US" dirty="0" err="1"/>
              <a:t>behaviour</a:t>
            </a:r>
            <a:r>
              <a:rPr lang="en-US" dirty="0"/>
              <a:t> in one pipeline.</a:t>
            </a:r>
            <a:endParaRPr lang="nb-NO"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78D3478-9A63-48E4-9E8A-40FF5965B8D9}" type="slidenum">
              <a:rPr lang="nb-NO" smtClean="0"/>
              <a:t>3</a:t>
            </a:fld>
            <a:endParaRPr lang="nb-NO"/>
          </a:p>
        </p:txBody>
      </p:sp>
    </p:spTree>
    <p:extLst>
      <p:ext uri="{BB962C8B-B14F-4D97-AF65-F5344CB8AC3E}">
        <p14:creationId xmlns:p14="http://schemas.microsoft.com/office/powerpoint/2010/main" val="12876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2000" dirty="0"/>
              <a:t>A more </a:t>
            </a:r>
            <a:r>
              <a:rPr lang="nb-NO" sz="2000" dirty="0" err="1"/>
              <a:t>detailed</a:t>
            </a:r>
            <a:r>
              <a:rPr lang="nb-NO" sz="2000" dirty="0"/>
              <a:t> </a:t>
            </a:r>
            <a:r>
              <a:rPr lang="nb-NO" sz="2000" dirty="0" err="1"/>
              <a:t>workflow</a:t>
            </a:r>
            <a:r>
              <a:rPr lang="nb-NO" sz="2000" dirty="0"/>
              <a:t> </a:t>
            </a:r>
            <a:r>
              <a:rPr lang="nb-NO" sz="2000" dirty="0" err="1"/>
              <a:t>behind</a:t>
            </a:r>
            <a:r>
              <a:rPr lang="nb-NO" sz="2000" dirty="0"/>
              <a:t> </a:t>
            </a:r>
            <a:r>
              <a:rPr lang="nb-NO" sz="2000" dirty="0" err="1"/>
              <a:t>our</a:t>
            </a:r>
            <a:r>
              <a:rPr lang="nb-NO" sz="2000" dirty="0"/>
              <a:t> </a:t>
            </a:r>
            <a:r>
              <a:rPr lang="nb-NO" sz="2000" dirty="0" err="1"/>
              <a:t>tool</a:t>
            </a:r>
            <a:r>
              <a:rPr lang="nb-NO" sz="2000" dirty="0"/>
              <a:t>. </a:t>
            </a:r>
          </a:p>
          <a:p>
            <a:pPr marL="457200" indent="-457200">
              <a:buAutoNum type="arabicPeriod"/>
            </a:pPr>
            <a:r>
              <a:rPr lang="en-US" sz="2000" dirty="0"/>
              <a:t>During the process, we actually had to make one change. The original plan was to use load data from slabs and beams provided by another group, but during the process we switched to using the loads from the report from Advanced Building Design instead.</a:t>
            </a:r>
          </a:p>
          <a:p>
            <a:pPr marL="457200" indent="-457200">
              <a:buAutoNum type="arabicPeriod"/>
            </a:pPr>
            <a:r>
              <a:rPr lang="en-US" sz="2000" dirty="0"/>
              <a:t>Next, we used the </a:t>
            </a:r>
            <a:r>
              <a:rPr lang="en-US" sz="2000" dirty="0" err="1"/>
              <a:t>IFCOpenShell</a:t>
            </a:r>
            <a:r>
              <a:rPr lang="en-US" sz="2000" dirty="0"/>
              <a:t> library to figure out how to extract all the information we needed to calculate the axial capacity for each column. We set up the script so that it can pull the relevant data depending on which </a:t>
            </a:r>
            <a:r>
              <a:rPr lang="en-US" sz="2000" dirty="0" err="1"/>
              <a:t>storey</a:t>
            </a:r>
            <a:r>
              <a:rPr lang="en-US" sz="2000" dirty="0"/>
              <a:t> you want to check. Since we focused on the basement, and all the columns there are concrete, we limited the material scope to concrete.</a:t>
            </a:r>
            <a:r>
              <a:rPr lang="nb-NO" sz="2000" dirty="0"/>
              <a:t> </a:t>
            </a:r>
          </a:p>
          <a:p>
            <a:pPr marL="457200" indent="-457200">
              <a:buAutoNum type="arabicPeriod"/>
            </a:pPr>
            <a:r>
              <a:rPr lang="en-US" sz="2000" dirty="0"/>
              <a:t>After that, we built the script that applies the loads to each column, computes the axial capacity, and then automatically generates a report with all the results directly into a folder. So the whole process, from reading the IFC-model to producing the final report, runs through the Python script.</a:t>
            </a:r>
            <a:endParaRPr lang="nb-NO" sz="2000"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4</a:t>
            </a:fld>
            <a:endParaRPr lang="nb-NO"/>
          </a:p>
        </p:txBody>
      </p:sp>
    </p:spTree>
    <p:extLst>
      <p:ext uri="{BB962C8B-B14F-4D97-AF65-F5344CB8AC3E}">
        <p14:creationId xmlns:p14="http://schemas.microsoft.com/office/powerpoint/2010/main" val="1797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Now we’re going to explain how to run the tool.</a:t>
            </a:r>
            <a:endParaRPr lang="nb-NO"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1. First</a:t>
            </a:r>
            <a:r>
              <a:rPr lang="en-US" sz="1200" kern="1200" dirty="0">
                <a:solidFill>
                  <a:schemeClr val="tx1"/>
                </a:solidFill>
                <a:effectLst/>
                <a:latin typeface="+mn-lt"/>
                <a:ea typeface="+mn-ea"/>
                <a:cs typeface="+mn-cs"/>
              </a:rPr>
              <a:t>, there are two requirements.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need a program that can run Python code, and you need the </a:t>
            </a:r>
            <a:r>
              <a:rPr lang="en-US" sz="1200" kern="1200" dirty="0" err="1">
                <a:solidFill>
                  <a:schemeClr val="tx1"/>
                </a:solidFill>
                <a:effectLst/>
                <a:latin typeface="+mn-lt"/>
                <a:ea typeface="+mn-ea"/>
                <a:cs typeface="+mn-cs"/>
              </a:rPr>
              <a:t>IfcOpenShell</a:t>
            </a:r>
            <a:r>
              <a:rPr lang="en-US" sz="1200" kern="1200" dirty="0">
                <a:solidFill>
                  <a:schemeClr val="tx1"/>
                </a:solidFill>
                <a:effectLst/>
                <a:latin typeface="+mn-lt"/>
                <a:ea typeface="+mn-ea"/>
                <a:cs typeface="+mn-cs"/>
              </a:rPr>
              <a:t> library installed so that the script can extract data from the IFC file.</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2. Second</a:t>
            </a:r>
            <a:r>
              <a:rPr lang="en-US" sz="1200" kern="1200" dirty="0">
                <a:solidFill>
                  <a:schemeClr val="tx1"/>
                </a:solidFill>
                <a:effectLst/>
                <a:latin typeface="+mn-lt"/>
                <a:ea typeface="+mn-ea"/>
                <a:cs typeface="+mn-cs"/>
              </a:rPr>
              <a:t>, you prepare your IFC model.</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save your structural model as an IFC file and place it in the same folder as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want to keep the IFC file somewhere else, you simply update the MODEL_PATH at the top of the script.</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3. Third</a:t>
            </a:r>
            <a:r>
              <a:rPr lang="en-US" sz="1200" kern="1200" dirty="0">
                <a:solidFill>
                  <a:schemeClr val="tx1"/>
                </a:solidFill>
                <a:effectLst/>
                <a:latin typeface="+mn-lt"/>
                <a:ea typeface="+mn-ea"/>
                <a:cs typeface="+mn-cs"/>
              </a:rPr>
              <a:t>, you run the script.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script will open the IFC file, apply the user-defined load, and automatically perform all the geometry and material extraction and capacity calculations.</a:t>
            </a:r>
            <a:endParaRPr lang="nb-NO"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4. Finally</a:t>
            </a:r>
            <a:r>
              <a:rPr lang="en-US" sz="1200" kern="1200" dirty="0">
                <a:solidFill>
                  <a:schemeClr val="tx1"/>
                </a:solidFill>
                <a:effectLst/>
                <a:latin typeface="+mn-lt"/>
                <a:ea typeface="+mn-ea"/>
                <a:cs typeface="+mn-cs"/>
              </a:rPr>
              <a:t>, you open the text report that is automatically generated.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report shows the pass/fail status for each column and includes all the important values such as dimensions, material strength, area, and </a:t>
            </a:r>
            <a:r>
              <a:rPr lang="en-US" sz="1200" kern="1200" dirty="0" err="1">
                <a:solidFill>
                  <a:schemeClr val="tx1"/>
                </a:solidFill>
                <a:effectLst/>
                <a:latin typeface="+mn-lt"/>
                <a:ea typeface="+mn-ea"/>
                <a:cs typeface="+mn-cs"/>
              </a:rPr>
              <a:t>Nrd</a:t>
            </a:r>
            <a:r>
              <a:rPr lang="en-US" sz="1200" kern="1200" dirty="0">
                <a:solidFill>
                  <a:schemeClr val="tx1"/>
                </a:solidFill>
                <a:effectLst/>
                <a:latin typeface="+mn-lt"/>
                <a:ea typeface="+mn-ea"/>
                <a:cs typeface="+mn-cs"/>
              </a:rPr>
              <a:t>.</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5</a:t>
            </a:fld>
            <a:endParaRPr lang="nb-NO"/>
          </a:p>
        </p:txBody>
      </p:sp>
    </p:spTree>
    <p:extLst>
      <p:ext uri="{BB962C8B-B14F-4D97-AF65-F5344CB8AC3E}">
        <p14:creationId xmlns:p14="http://schemas.microsoft.com/office/powerpoint/2010/main" val="305380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Here is an excerpt showing what the report looks like. It is sorted by the </a:t>
            </a:r>
            <a:r>
              <a:rPr lang="en-US" dirty="0" err="1"/>
              <a:t>GlobalID</a:t>
            </a:r>
            <a:r>
              <a:rPr lang="en-US" dirty="0"/>
              <a:t> of each column, making it easy to identify which column the calculations refer to. The report includes the </a:t>
            </a:r>
            <a:r>
              <a:rPr lang="en-US" dirty="0" err="1"/>
              <a:t>storey</a:t>
            </a:r>
            <a:r>
              <a:rPr lang="en-US" dirty="0"/>
              <a:t> where the column is located, its dimensions and material, the applied loads, the calculated capacity, the status check, and the utilization.</a:t>
            </a:r>
          </a:p>
          <a:p>
            <a:endParaRPr lang="en-US" dirty="0"/>
          </a:p>
          <a:p>
            <a:r>
              <a:rPr lang="en-US" dirty="0"/>
              <a:t>At the end, there is a summary showing how many columns were checked, how many passed, and how many did not. It also highlights the worst-case utilization and identifies which column it corresponds to.</a:t>
            </a:r>
          </a:p>
          <a:p>
            <a:endParaRPr lang="nb-NO" dirty="0"/>
          </a:p>
        </p:txBody>
      </p:sp>
      <p:sp>
        <p:nvSpPr>
          <p:cNvPr id="4" name="Plassholder for lysbildenummer 3"/>
          <p:cNvSpPr>
            <a:spLocks noGrp="1"/>
          </p:cNvSpPr>
          <p:nvPr>
            <p:ph type="sldNum" sz="quarter" idx="5"/>
          </p:nvPr>
        </p:nvSpPr>
        <p:spPr/>
        <p:txBody>
          <a:bodyPr/>
          <a:lstStyle/>
          <a:p>
            <a:fld id="{B78D3478-9A63-48E4-9E8A-40FF5965B8D9}" type="slidenum">
              <a:rPr lang="nb-NO" smtClean="0"/>
              <a:t>6</a:t>
            </a:fld>
            <a:endParaRPr lang="nb-NO"/>
          </a:p>
        </p:txBody>
      </p:sp>
    </p:spTree>
    <p:extLst>
      <p:ext uri="{BB962C8B-B14F-4D97-AF65-F5344CB8AC3E}">
        <p14:creationId xmlns:p14="http://schemas.microsoft.com/office/powerpoint/2010/main" val="1687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8438-C5B8-77A8-9E48-D8E87697FEDC}"/>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DA39FC99-65FA-0A97-7EBA-8A4EEC4D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9E1674B-2BDD-529D-A473-1A11E04EC1C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FDB63F68-9308-CE75-986C-29A4D216439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26E37E7-1532-1D1D-9455-AB9AF81AD017}"/>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5003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864ECD-30B4-0DCA-EC9C-34314CB53F3C}"/>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2AEF716-4CD2-B43E-2239-F8AF404D589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6FB81A8-D1E9-18CD-BBEE-ECFE84967DA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4A47E0F-4BD3-A0EA-B3F7-19C387A2B9E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5578016-A326-0249-35D3-0F7CCCC9A6B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77394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00397F-DBE4-B91A-DFEA-E74848A9A4B6}"/>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3868173-6B90-BCF1-F7E8-951A1563C428}"/>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F5998B2-B96D-4B86-F47E-6A3B1B1A173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49437637-DCD9-EE2F-26A1-1E202AFFD7C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7D5C6C3-961F-CAFF-A829-0F8D9B207EA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4608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0BBA56-CA54-C74D-39A6-E404717F86C5}"/>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7E44EAA-E2ED-1214-E99C-E14D31D652FE}"/>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87DC694-6C60-73CD-D5B0-7E1567F7A304}"/>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BA0DC086-09BE-32AA-364B-B7B72E7BEE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1538A62-2716-6ACE-3053-1F293370E2F6}"/>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2963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5B3EA5-C48F-98D1-82BC-A0E529A5FB5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4EA3EA98-AA72-CEDC-F13F-CDA9605C19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1B309713-BA8D-9983-D96F-93347601F238}"/>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3ABD385B-CCD4-D158-69D0-299E28FD789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7433A8A-AF15-C153-13FF-A438FE866712}"/>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131617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6E24CA-E9D3-50E0-5267-58CADBC872FF}"/>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B1BF409-9186-8914-9B70-40B4A3300848}"/>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BA51D801-3A19-1821-E50B-A6EFEF9E6B4E}"/>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8708B4-8181-26AD-8364-B093325F9B4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21ABCBB-C36D-B7E1-832D-691E8471239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D18530E-4024-3B69-CD84-BA81404AE4D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24219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BD6219-D86D-5DDB-4041-82E52D948033}"/>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A12E427-FBBF-614C-2D81-020D95ECA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F137918-EC08-8AA6-B18C-CF1D9CACD8BC}"/>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8521ADC-AA88-6C57-D9A5-694AF8102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A40D10A-1118-9056-BDE6-9C625342B1CD}"/>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AB167B6-00E0-6A84-A1A8-E4281A79420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8" name="Plassholder for bunntekst 7">
            <a:extLst>
              <a:ext uri="{FF2B5EF4-FFF2-40B4-BE49-F238E27FC236}">
                <a16:creationId xmlns:a16="http://schemas.microsoft.com/office/drawing/2014/main" id="{080C5427-0EA5-0202-0FC9-C7382E3A294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08A483E4-0CED-0A47-AC7C-7F8343B398E3}"/>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8819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CA67A6-922D-2BEF-C89C-B4AF33806468}"/>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5241C10-6A2E-3DB2-C9A3-1548605315CC}"/>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4" name="Plassholder for bunntekst 3">
            <a:extLst>
              <a:ext uri="{FF2B5EF4-FFF2-40B4-BE49-F238E27FC236}">
                <a16:creationId xmlns:a16="http://schemas.microsoft.com/office/drawing/2014/main" id="{1C6AAAAE-E0B0-9649-D893-C03F42C2008F}"/>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D09EE141-E453-EBB6-BC08-92F4F6276EB0}"/>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8146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5A322CE9-D1F1-5CCC-F06A-0822BB7B7C7B}"/>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3" name="Plassholder for bunntekst 2">
            <a:extLst>
              <a:ext uri="{FF2B5EF4-FFF2-40B4-BE49-F238E27FC236}">
                <a16:creationId xmlns:a16="http://schemas.microsoft.com/office/drawing/2014/main" id="{AAE930BB-E4E7-8E77-4692-74B801430CA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F3E71FE-6C61-FEB2-D7E1-62A4857A9308}"/>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557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9AAD07-362F-9921-79E4-C9139DF66B0B}"/>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1DD07547-474B-A667-17E1-E0BC76DA2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2194FB8-FB56-C3B1-E0EE-372EC622A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8E77CE-2D29-E9F4-4398-7BB900D116F7}"/>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48887229-D12A-B323-1AED-1057345D8408}"/>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A226A25-8DC4-8579-2E7B-3A07DBD3989E}"/>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4231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CA8ADD-97FE-315B-1F7C-86AF9AD0FA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D0AE969-0D41-2361-BA43-16912FB14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9EBBBB8-B871-0E72-B7DD-7C771E6E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C546BB0-99B1-F5BC-EAA7-93FEEA283DE0}"/>
              </a:ext>
            </a:extLst>
          </p:cNvPr>
          <p:cNvSpPr>
            <a:spLocks noGrp="1"/>
          </p:cNvSpPr>
          <p:nvPr>
            <p:ph type="dt" sz="half" idx="10"/>
          </p:nvPr>
        </p:nvSpPr>
        <p:spPr/>
        <p:txBody>
          <a:bodyPr/>
          <a:lstStyle/>
          <a:p>
            <a:fld id="{C743B582-6471-44CB-9B95-03A877650B6E}" type="datetimeFigureOut">
              <a:rPr lang="nb-NO" smtClean="0"/>
              <a:t>17.11.2025</a:t>
            </a:fld>
            <a:endParaRPr lang="nb-NO"/>
          </a:p>
        </p:txBody>
      </p:sp>
      <p:sp>
        <p:nvSpPr>
          <p:cNvPr id="6" name="Plassholder for bunntekst 5">
            <a:extLst>
              <a:ext uri="{FF2B5EF4-FFF2-40B4-BE49-F238E27FC236}">
                <a16:creationId xmlns:a16="http://schemas.microsoft.com/office/drawing/2014/main" id="{9F6084B9-CB21-7DB9-5C92-620D1DDBBB3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4B8B46F-80BD-9F32-6812-8AA5E4B49AE5}"/>
              </a:ext>
            </a:extLst>
          </p:cNvPr>
          <p:cNvSpPr>
            <a:spLocks noGrp="1"/>
          </p:cNvSpPr>
          <p:nvPr>
            <p:ph type="sldNum" sz="quarter" idx="12"/>
          </p:nvPr>
        </p:nvSpPr>
        <p:spPr/>
        <p:txBody>
          <a:bodyPr/>
          <a:lstStyle/>
          <a:p>
            <a:fld id="{8D3D9D9F-2E45-43D4-B572-879BD79851C1}" type="slidenum">
              <a:rPr lang="nb-NO" smtClean="0"/>
              <a:t>‹#›</a:t>
            </a:fld>
            <a:endParaRPr lang="nb-NO"/>
          </a:p>
        </p:txBody>
      </p:sp>
    </p:spTree>
    <p:extLst>
      <p:ext uri="{BB962C8B-B14F-4D97-AF65-F5344CB8AC3E}">
        <p14:creationId xmlns:p14="http://schemas.microsoft.com/office/powerpoint/2010/main" val="303640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138EE7D-EC78-F91E-055B-86422EC75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8CBCD7D8-4DED-2C76-0221-5CF3DBE14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E284950-1D5F-46FF-8F83-538E2480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3B582-6471-44CB-9B95-03A877650B6E}" type="datetimeFigureOut">
              <a:rPr lang="nb-NO" smtClean="0"/>
              <a:t>17.11.2025</a:t>
            </a:fld>
            <a:endParaRPr lang="nb-NO"/>
          </a:p>
        </p:txBody>
      </p:sp>
      <p:sp>
        <p:nvSpPr>
          <p:cNvPr id="5" name="Plassholder for bunntekst 4">
            <a:extLst>
              <a:ext uri="{FF2B5EF4-FFF2-40B4-BE49-F238E27FC236}">
                <a16:creationId xmlns:a16="http://schemas.microsoft.com/office/drawing/2014/main" id="{9E937D92-3239-5DBB-BC38-DACF4731E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16E9D16-04AA-5AAF-DC9F-ABD24E1A6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3D9D9F-2E45-43D4-B572-879BD79851C1}" type="slidenum">
              <a:rPr lang="nb-NO" smtClean="0"/>
              <a:t>‹#›</a:t>
            </a:fld>
            <a:endParaRPr lang="nb-NO"/>
          </a:p>
        </p:txBody>
      </p:sp>
    </p:spTree>
    <p:extLst>
      <p:ext uri="{BB962C8B-B14F-4D97-AF65-F5344CB8AC3E}">
        <p14:creationId xmlns:p14="http://schemas.microsoft.com/office/powerpoint/2010/main" val="251761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descr="Et bilde som inneholder Menneskeansikt, person, smil, klær&#10;&#10;KI-generert innhold kan være feil.">
            <a:extLst>
              <a:ext uri="{FF2B5EF4-FFF2-40B4-BE49-F238E27FC236}">
                <a16:creationId xmlns:a16="http://schemas.microsoft.com/office/drawing/2014/main" id="{17A6BCC4-D636-6885-860A-A3178AF59D5C}"/>
              </a:ext>
            </a:extLst>
          </p:cNvPr>
          <p:cNvPicPr>
            <a:picLocks noChangeAspect="1"/>
          </p:cNvPicPr>
          <p:nvPr/>
        </p:nvPicPr>
        <p:blipFill>
          <a:blip r:embed="rId3">
            <a:extLst>
              <a:ext uri="{28A0092B-C50C-407E-A947-70E740481C1C}">
                <a14:useLocalDpi xmlns:a14="http://schemas.microsoft.com/office/drawing/2010/main" val="0"/>
              </a:ext>
            </a:extLst>
          </a:blip>
          <a:srcRect b="15730"/>
          <a:stretch>
            <a:fillRect/>
          </a:stretch>
        </p:blipFill>
        <p:spPr>
          <a:xfrm>
            <a:off x="-3049"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A5BFC61-30B1-9D5C-ABFC-390749F07307}"/>
              </a:ext>
            </a:extLst>
          </p:cNvPr>
          <p:cNvSpPr>
            <a:spLocks noGrp="1"/>
          </p:cNvSpPr>
          <p:nvPr>
            <p:ph type="ctrTitle"/>
          </p:nvPr>
        </p:nvSpPr>
        <p:spPr>
          <a:xfrm>
            <a:off x="1217860" y="2001286"/>
            <a:ext cx="10058400" cy="3574778"/>
          </a:xfrm>
          <a:effectLst>
            <a:outerShdw blurRad="50800" dist="38100" dir="2700000" algn="tl" rotWithShape="0">
              <a:prstClr val="black">
                <a:alpha val="40000"/>
              </a:prstClr>
            </a:outerShdw>
          </a:effectLst>
        </p:spPr>
        <p:txBody>
          <a:bodyPr>
            <a:normAutofit/>
          </a:bodyPr>
          <a:lstStyle/>
          <a:p>
            <a:r>
              <a:rPr lang="nb-NO" sz="5200" dirty="0">
                <a:solidFill>
                  <a:srgbClr val="FFFFFF"/>
                </a:solidFill>
              </a:rPr>
              <a:t>Peer </a:t>
            </a:r>
            <a:r>
              <a:rPr lang="nb-NO" sz="5200" dirty="0" err="1">
                <a:solidFill>
                  <a:srgbClr val="FFFFFF"/>
                </a:solidFill>
              </a:rPr>
              <a:t>presentation</a:t>
            </a:r>
            <a:endParaRPr lang="nb-NO" sz="5200" dirty="0">
              <a:solidFill>
                <a:srgbClr val="FFFFFF"/>
              </a:solidFill>
            </a:endParaRPr>
          </a:p>
        </p:txBody>
      </p:sp>
      <p:sp>
        <p:nvSpPr>
          <p:cNvPr id="3" name="Undertittel 2">
            <a:extLst>
              <a:ext uri="{FF2B5EF4-FFF2-40B4-BE49-F238E27FC236}">
                <a16:creationId xmlns:a16="http://schemas.microsoft.com/office/drawing/2014/main" id="{09314BE5-AC1E-999F-D791-F61E9866441A}"/>
              </a:ext>
            </a:extLst>
          </p:cNvPr>
          <p:cNvSpPr>
            <a:spLocks noGrp="1"/>
          </p:cNvSpPr>
          <p:nvPr>
            <p:ph type="subTitle" idx="1"/>
          </p:nvPr>
        </p:nvSpPr>
        <p:spPr>
          <a:xfrm>
            <a:off x="1063750" y="6107920"/>
            <a:ext cx="10058400" cy="1282707"/>
          </a:xfrm>
          <a:effectLst>
            <a:outerShdw blurRad="50800" dist="38100" dir="2700000" algn="tl" rotWithShape="0">
              <a:prstClr val="black">
                <a:alpha val="40000"/>
              </a:prstClr>
            </a:outerShdw>
          </a:effectLst>
        </p:spPr>
        <p:txBody>
          <a:bodyPr>
            <a:normAutofit/>
          </a:bodyPr>
          <a:lstStyle/>
          <a:p>
            <a:r>
              <a:rPr lang="nb-NO" dirty="0">
                <a:solidFill>
                  <a:srgbClr val="FFFFFF"/>
                </a:solidFill>
              </a:rPr>
              <a:t>Ida &amp; Elisa – Group 20</a:t>
            </a:r>
          </a:p>
        </p:txBody>
      </p:sp>
      <p:sp>
        <p:nvSpPr>
          <p:cNvPr id="8" name="TekstSylinder 7">
            <a:extLst>
              <a:ext uri="{FF2B5EF4-FFF2-40B4-BE49-F238E27FC236}">
                <a16:creationId xmlns:a16="http://schemas.microsoft.com/office/drawing/2014/main" id="{0D6C0952-DA0F-7A09-03A0-DC817BED1F3E}"/>
              </a:ext>
            </a:extLst>
          </p:cNvPr>
          <p:cNvSpPr txBox="1"/>
          <p:nvPr/>
        </p:nvSpPr>
        <p:spPr>
          <a:xfrm>
            <a:off x="8823057" y="6518786"/>
            <a:ext cx="3368943" cy="369332"/>
          </a:xfrm>
          <a:prstGeom prst="rect">
            <a:avLst/>
          </a:prstGeom>
          <a:noFill/>
        </p:spPr>
        <p:txBody>
          <a:bodyPr wrap="square" rtlCol="0">
            <a:spAutoFit/>
          </a:bodyPr>
          <a:lstStyle/>
          <a:p>
            <a:r>
              <a:rPr lang="nb-NO" dirty="0">
                <a:solidFill>
                  <a:schemeClr val="bg1"/>
                </a:solidFill>
              </a:rPr>
              <a:t>Picture is </a:t>
            </a:r>
            <a:r>
              <a:rPr lang="nb-NO" dirty="0" err="1">
                <a:solidFill>
                  <a:schemeClr val="bg1"/>
                </a:solidFill>
              </a:rPr>
              <a:t>generated</a:t>
            </a:r>
            <a:r>
              <a:rPr lang="nb-NO" dirty="0">
                <a:solidFill>
                  <a:schemeClr val="bg1"/>
                </a:solidFill>
              </a:rPr>
              <a:t> by </a:t>
            </a:r>
            <a:r>
              <a:rPr lang="nb-NO" dirty="0" err="1">
                <a:solidFill>
                  <a:schemeClr val="bg1"/>
                </a:solidFill>
              </a:rPr>
              <a:t>ChatGPT</a:t>
            </a:r>
            <a:endParaRPr lang="nb-NO" dirty="0">
              <a:solidFill>
                <a:schemeClr val="bg1"/>
              </a:solidFill>
            </a:endParaRPr>
          </a:p>
        </p:txBody>
      </p:sp>
    </p:spTree>
    <p:extLst>
      <p:ext uri="{BB962C8B-B14F-4D97-AF65-F5344CB8AC3E}">
        <p14:creationId xmlns:p14="http://schemas.microsoft.com/office/powerpoint/2010/main" val="37249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BC2F8-A68E-9CAA-8B07-18C8B6F94B53}"/>
              </a:ext>
            </a:extLst>
          </p:cNvPr>
          <p:cNvSpPr>
            <a:spLocks noGrp="1"/>
          </p:cNvSpPr>
          <p:nvPr>
            <p:ph type="title"/>
          </p:nvPr>
        </p:nvSpPr>
        <p:spPr/>
        <p:txBody>
          <a:bodyPr/>
          <a:lstStyle/>
          <a:p>
            <a:r>
              <a:rPr lang="nb-NO" dirty="0"/>
              <a:t>BPMN - </a:t>
            </a:r>
            <a:r>
              <a:rPr lang="nb-NO" dirty="0" err="1"/>
              <a:t>tool</a:t>
            </a:r>
            <a:endParaRPr lang="nb-NO" dirty="0"/>
          </a:p>
        </p:txBody>
      </p:sp>
      <p:pic>
        <p:nvPicPr>
          <p:cNvPr id="4" name="Grafikk 3">
            <a:extLst>
              <a:ext uri="{FF2B5EF4-FFF2-40B4-BE49-F238E27FC236}">
                <a16:creationId xmlns:a16="http://schemas.microsoft.com/office/drawing/2014/main" id="{FE55E3CA-5AFF-A2EB-D737-D7969DA03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45" y="1690688"/>
            <a:ext cx="11826910" cy="4010591"/>
          </a:xfrm>
          <a:prstGeom prst="rect">
            <a:avLst/>
          </a:prstGeom>
        </p:spPr>
      </p:pic>
    </p:spTree>
    <p:extLst>
      <p:ext uri="{BB962C8B-B14F-4D97-AF65-F5344CB8AC3E}">
        <p14:creationId xmlns:p14="http://schemas.microsoft.com/office/powerpoint/2010/main" val="424017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FD9351-9A4F-9D74-E88D-97E5145776AC}"/>
              </a:ext>
            </a:extLst>
          </p:cNvPr>
          <p:cNvSpPr>
            <a:spLocks noGrp="1"/>
          </p:cNvSpPr>
          <p:nvPr>
            <p:ph type="title"/>
          </p:nvPr>
        </p:nvSpPr>
        <p:spPr>
          <a:xfrm>
            <a:off x="838200" y="365126"/>
            <a:ext cx="10515600" cy="952398"/>
          </a:xfrm>
        </p:spPr>
        <p:txBody>
          <a:bodyPr/>
          <a:lstStyle/>
          <a:p>
            <a:r>
              <a:rPr lang="nb-NO" dirty="0" err="1"/>
              <a:t>Aim</a:t>
            </a:r>
            <a:r>
              <a:rPr lang="nb-NO" dirty="0"/>
              <a:t> of </a:t>
            </a:r>
            <a:r>
              <a:rPr lang="nb-NO" dirty="0" err="1"/>
              <a:t>our</a:t>
            </a:r>
            <a:r>
              <a:rPr lang="nb-NO" dirty="0"/>
              <a:t> </a:t>
            </a:r>
            <a:r>
              <a:rPr lang="nb-NO" dirty="0" err="1"/>
              <a:t>tool</a:t>
            </a:r>
            <a:endParaRPr lang="nb-NO" dirty="0"/>
          </a:p>
        </p:txBody>
      </p:sp>
      <p:sp>
        <p:nvSpPr>
          <p:cNvPr id="3" name="Plassholder for innhold 2">
            <a:extLst>
              <a:ext uri="{FF2B5EF4-FFF2-40B4-BE49-F238E27FC236}">
                <a16:creationId xmlns:a16="http://schemas.microsoft.com/office/drawing/2014/main" id="{66606579-82ED-0CD9-E10F-8066765F8A8B}"/>
              </a:ext>
            </a:extLst>
          </p:cNvPr>
          <p:cNvSpPr>
            <a:spLocks noGrp="1"/>
          </p:cNvSpPr>
          <p:nvPr>
            <p:ph idx="1"/>
          </p:nvPr>
        </p:nvSpPr>
        <p:spPr>
          <a:xfrm>
            <a:off x="966505" y="1748892"/>
            <a:ext cx="6085412" cy="4141269"/>
          </a:xfrm>
        </p:spPr>
        <p:txBody>
          <a:bodyPr>
            <a:normAutofit fontScale="77500" lnSpcReduction="20000"/>
          </a:bodyPr>
          <a:lstStyle/>
          <a:p>
            <a:pPr marL="0" indent="0">
              <a:buNone/>
            </a:pPr>
            <a:r>
              <a:rPr lang="en-US" dirty="0"/>
              <a:t>Automate extraction of structural information</a:t>
            </a:r>
          </a:p>
          <a:p>
            <a:pPr marL="0" indent="0">
              <a:buNone/>
            </a:pPr>
            <a:endParaRPr lang="en-US" dirty="0"/>
          </a:p>
          <a:p>
            <a:pPr marL="0" indent="0">
              <a:buNone/>
            </a:pPr>
            <a:r>
              <a:rPr lang="en-US" dirty="0"/>
              <a:t>Uses </a:t>
            </a:r>
            <a:r>
              <a:rPr lang="en-US" b="1" dirty="0"/>
              <a:t>material</a:t>
            </a:r>
            <a:r>
              <a:rPr lang="en-US" dirty="0"/>
              <a:t>, </a:t>
            </a:r>
            <a:r>
              <a:rPr lang="en-US" b="1" dirty="0"/>
              <a:t>geometry</a:t>
            </a:r>
            <a:r>
              <a:rPr lang="en-US" dirty="0"/>
              <a:t>, </a:t>
            </a:r>
            <a:r>
              <a:rPr lang="en-US" b="1" dirty="0"/>
              <a:t>spatial location</a:t>
            </a:r>
            <a:r>
              <a:rPr lang="en-US" dirty="0"/>
              <a:t> and </a:t>
            </a:r>
            <a:r>
              <a:rPr lang="en-US" b="1" dirty="0"/>
              <a:t>user defined loads</a:t>
            </a:r>
            <a:endParaRPr lang="en-US" dirty="0"/>
          </a:p>
          <a:p>
            <a:pPr marL="0" indent="0">
              <a:buNone/>
            </a:pPr>
            <a:endParaRPr lang="en-US" dirty="0"/>
          </a:p>
          <a:p>
            <a:pPr marL="0" indent="0">
              <a:buNone/>
            </a:pPr>
            <a:r>
              <a:rPr lang="en-US" dirty="0"/>
              <a:t>Checks if Ned (design load) &lt; </a:t>
            </a:r>
            <a:r>
              <a:rPr lang="en-US" dirty="0" err="1"/>
              <a:t>Nrd</a:t>
            </a:r>
            <a:r>
              <a:rPr lang="en-US" dirty="0"/>
              <a:t> (axial capacity)</a:t>
            </a:r>
          </a:p>
          <a:p>
            <a:pPr marL="0" indent="0">
              <a:buNone/>
            </a:pPr>
            <a:endParaRPr lang="en-US" dirty="0"/>
          </a:p>
          <a:p>
            <a:pPr marL="0" indent="0">
              <a:buNone/>
            </a:pPr>
            <a:r>
              <a:rPr lang="nb-NO" dirty="0"/>
              <a:t>Adresses </a:t>
            </a:r>
            <a:r>
              <a:rPr lang="nb-NO" dirty="0" err="1"/>
              <a:t>common</a:t>
            </a:r>
            <a:r>
              <a:rPr lang="nb-NO" dirty="0"/>
              <a:t> </a:t>
            </a:r>
            <a:r>
              <a:rPr lang="nb-NO" dirty="0" err="1"/>
              <a:t>issues</a:t>
            </a:r>
            <a:r>
              <a:rPr lang="nb-NO" dirty="0"/>
              <a:t>: </a:t>
            </a:r>
            <a:r>
              <a:rPr lang="nb-NO" dirty="0" err="1"/>
              <a:t>missing</a:t>
            </a:r>
            <a:r>
              <a:rPr lang="nb-NO" dirty="0"/>
              <a:t> material </a:t>
            </a:r>
            <a:r>
              <a:rPr lang="nb-NO" dirty="0" err="1"/>
              <a:t>strength</a:t>
            </a:r>
            <a:r>
              <a:rPr lang="nb-NO" dirty="0"/>
              <a:t> data </a:t>
            </a:r>
            <a:r>
              <a:rPr lang="nb-NO" dirty="0">
                <a:sym typeface="Wingdings" panose="05000000000000000000" pitchFamily="2" charset="2"/>
              </a:rPr>
              <a:t> fallback </a:t>
            </a:r>
            <a:r>
              <a:rPr lang="nb-NO" dirty="0" err="1">
                <a:sym typeface="Wingdings" panose="05000000000000000000" pitchFamily="2" charset="2"/>
              </a:rPr>
              <a:t>strategy</a:t>
            </a:r>
            <a:endParaRPr lang="nb-NO" dirty="0">
              <a:sym typeface="Wingdings" panose="05000000000000000000" pitchFamily="2" charset="2"/>
            </a:endParaRPr>
          </a:p>
          <a:p>
            <a:pPr marL="0" indent="0">
              <a:buNone/>
            </a:pPr>
            <a:endParaRPr lang="nb-NO" dirty="0">
              <a:sym typeface="Wingdings" panose="05000000000000000000" pitchFamily="2" charset="2"/>
            </a:endParaRPr>
          </a:p>
          <a:p>
            <a:pPr marL="0" indent="0">
              <a:buNone/>
            </a:pPr>
            <a:r>
              <a:rPr lang="nb-NO" dirty="0">
                <a:sym typeface="Wingdings" panose="05000000000000000000" pitchFamily="2" charset="2"/>
              </a:rPr>
              <a:t>Long term goal: </a:t>
            </a:r>
            <a:r>
              <a:rPr lang="nb-NO" dirty="0" err="1">
                <a:sym typeface="Wingdings" panose="05000000000000000000" pitchFamily="2" charset="2"/>
              </a:rPr>
              <a:t>extend</a:t>
            </a:r>
            <a:r>
              <a:rPr lang="nb-NO" dirty="0">
                <a:sym typeface="Wingdings" panose="05000000000000000000" pitchFamily="2" charset="2"/>
              </a:rPr>
              <a:t> </a:t>
            </a:r>
            <a:r>
              <a:rPr lang="nb-NO" dirty="0" err="1">
                <a:sym typeface="Wingdings" panose="05000000000000000000" pitchFamily="2" charset="2"/>
              </a:rPr>
              <a:t>workflow</a:t>
            </a:r>
            <a:r>
              <a:rPr lang="nb-NO" dirty="0">
                <a:sym typeface="Wingdings" panose="05000000000000000000" pitchFamily="2" charset="2"/>
              </a:rPr>
              <a:t> to full BIM-</a:t>
            </a:r>
            <a:r>
              <a:rPr lang="nb-NO" dirty="0" err="1">
                <a:sym typeface="Wingdings" panose="05000000000000000000" pitchFamily="2" charset="2"/>
              </a:rPr>
              <a:t>based</a:t>
            </a:r>
            <a:r>
              <a:rPr lang="nb-NO" dirty="0">
                <a:sym typeface="Wingdings" panose="05000000000000000000" pitchFamily="2" charset="2"/>
              </a:rPr>
              <a:t> </a:t>
            </a:r>
            <a:r>
              <a:rPr lang="nb-NO" dirty="0" err="1">
                <a:sym typeface="Wingdings" panose="05000000000000000000" pitchFamily="2" charset="2"/>
              </a:rPr>
              <a:t>load</a:t>
            </a:r>
            <a:r>
              <a:rPr lang="nb-NO" dirty="0">
                <a:sym typeface="Wingdings" panose="05000000000000000000" pitchFamily="2" charset="2"/>
              </a:rPr>
              <a:t> </a:t>
            </a:r>
            <a:r>
              <a:rPr lang="nb-NO" dirty="0" err="1">
                <a:sym typeface="Wingdings" panose="05000000000000000000" pitchFamily="2" charset="2"/>
              </a:rPr>
              <a:t>calculation</a:t>
            </a:r>
            <a:endParaRPr lang="nb-NO" dirty="0">
              <a:sym typeface="Wingdings" panose="05000000000000000000" pitchFamily="2" charset="2"/>
            </a:endParaRPr>
          </a:p>
          <a:p>
            <a:pPr marL="0" indent="0">
              <a:buNone/>
            </a:pPr>
            <a:endParaRPr lang="nb-NO" dirty="0">
              <a:sym typeface="Wingdings" panose="05000000000000000000" pitchFamily="2" charset="2"/>
            </a:endParaRPr>
          </a:p>
          <a:p>
            <a:pPr marL="0" indent="0">
              <a:buNone/>
            </a:pPr>
            <a:endParaRPr lang="nb-NO" dirty="0"/>
          </a:p>
        </p:txBody>
      </p:sp>
      <p:pic>
        <p:nvPicPr>
          <p:cNvPr id="6" name="Grafikk 5" descr="Ett tannhjul kontur">
            <a:extLst>
              <a:ext uri="{FF2B5EF4-FFF2-40B4-BE49-F238E27FC236}">
                <a16:creationId xmlns:a16="http://schemas.microsoft.com/office/drawing/2014/main" id="{657165CC-9946-F1EA-0CA2-BE41719D0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3" y="1623719"/>
            <a:ext cx="760542" cy="760542"/>
          </a:xfrm>
          <a:prstGeom prst="rect">
            <a:avLst/>
          </a:prstGeom>
        </p:spPr>
      </p:pic>
      <p:sp>
        <p:nvSpPr>
          <p:cNvPr id="8" name="AutoShape 4" descr="Genererte bilde">
            <a:extLst>
              <a:ext uri="{FF2B5EF4-FFF2-40B4-BE49-F238E27FC236}">
                <a16:creationId xmlns:a16="http://schemas.microsoft.com/office/drawing/2014/main" id="{96A2A239-68EB-06DC-09B9-D30E00442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9" name="AutoShape 6" descr="Genererte bilde">
            <a:extLst>
              <a:ext uri="{FF2B5EF4-FFF2-40B4-BE49-F238E27FC236}">
                <a16:creationId xmlns:a16="http://schemas.microsoft.com/office/drawing/2014/main" id="{6FA9125A-07AB-F614-0FCF-62017D19D7AB}"/>
              </a:ext>
            </a:extLst>
          </p:cNvPr>
          <p:cNvSpPr>
            <a:spLocks noChangeAspect="1" noChangeArrowheads="1"/>
          </p:cNvSpPr>
          <p:nvPr/>
        </p:nvSpPr>
        <p:spPr bwMode="auto">
          <a:xfrm>
            <a:off x="6095999" y="3428999"/>
            <a:ext cx="3637935" cy="36379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1" name="Bilde 10">
            <a:extLst>
              <a:ext uri="{FF2B5EF4-FFF2-40B4-BE49-F238E27FC236}">
                <a16:creationId xmlns:a16="http://schemas.microsoft.com/office/drawing/2014/main" id="{242A1523-9E1A-95E1-B404-B986FAE7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536" y="1165121"/>
            <a:ext cx="4527755" cy="4527755"/>
          </a:xfrm>
          <a:prstGeom prst="rect">
            <a:avLst/>
          </a:prstGeom>
        </p:spPr>
      </p:pic>
      <p:pic>
        <p:nvPicPr>
          <p:cNvPr id="13" name="Grafikk 12" descr="Råmaterialer kontur">
            <a:extLst>
              <a:ext uri="{FF2B5EF4-FFF2-40B4-BE49-F238E27FC236}">
                <a16:creationId xmlns:a16="http://schemas.microsoft.com/office/drawing/2014/main" id="{B9E0FD18-C3CE-DDE5-11F1-332CEDA61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850" y="2341660"/>
            <a:ext cx="760542" cy="760542"/>
          </a:xfrm>
          <a:prstGeom prst="rect">
            <a:avLst/>
          </a:prstGeom>
        </p:spPr>
      </p:pic>
      <p:pic>
        <p:nvPicPr>
          <p:cNvPr id="15" name="Grafikk 14" descr="Kran kontur">
            <a:extLst>
              <a:ext uri="{FF2B5EF4-FFF2-40B4-BE49-F238E27FC236}">
                <a16:creationId xmlns:a16="http://schemas.microsoft.com/office/drawing/2014/main" id="{4DF620C5-A25C-5961-1B3F-889235F3D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277" y="3227375"/>
            <a:ext cx="760542" cy="760542"/>
          </a:xfrm>
          <a:prstGeom prst="rect">
            <a:avLst/>
          </a:prstGeom>
        </p:spPr>
      </p:pic>
      <p:pic>
        <p:nvPicPr>
          <p:cNvPr id="17" name="Grafikk 16" descr="Dokument kontur">
            <a:extLst>
              <a:ext uri="{FF2B5EF4-FFF2-40B4-BE49-F238E27FC236}">
                <a16:creationId xmlns:a16="http://schemas.microsoft.com/office/drawing/2014/main" id="{C30A2F50-54D2-1465-9C14-F5C942F8E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070" y="4064876"/>
            <a:ext cx="718322" cy="718322"/>
          </a:xfrm>
          <a:prstGeom prst="rect">
            <a:avLst/>
          </a:prstGeom>
        </p:spPr>
      </p:pic>
    </p:spTree>
    <p:extLst>
      <p:ext uri="{BB962C8B-B14F-4D97-AF65-F5344CB8AC3E}">
        <p14:creationId xmlns:p14="http://schemas.microsoft.com/office/powerpoint/2010/main" val="4079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F8F92CC-55B2-40AC-F3F6-808CA2DCFACC}"/>
              </a:ext>
            </a:extLst>
          </p:cNvPr>
          <p:cNvSpPr>
            <a:spLocks noGrp="1"/>
          </p:cNvSpPr>
          <p:nvPr>
            <p:ph type="title"/>
          </p:nvPr>
        </p:nvSpPr>
        <p:spPr/>
        <p:txBody>
          <a:bodyPr/>
          <a:lstStyle/>
          <a:p>
            <a:r>
              <a:rPr lang="nb-NO" dirty="0"/>
              <a:t>BPMN - </a:t>
            </a:r>
            <a:r>
              <a:rPr lang="nb-NO" dirty="0" err="1"/>
              <a:t>workflow</a:t>
            </a:r>
            <a:endParaRPr lang="nb-NO" dirty="0"/>
          </a:p>
        </p:txBody>
      </p:sp>
      <p:pic>
        <p:nvPicPr>
          <p:cNvPr id="5" name="Plassholder for innhold 4">
            <a:extLst>
              <a:ext uri="{FF2B5EF4-FFF2-40B4-BE49-F238E27FC236}">
                <a16:creationId xmlns:a16="http://schemas.microsoft.com/office/drawing/2014/main" id="{C995FF8D-B3AE-ADDB-AF97-D75800972B2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4906" y="2261937"/>
            <a:ext cx="11982188" cy="2970727"/>
          </a:xfrm>
        </p:spPr>
      </p:pic>
    </p:spTree>
    <p:extLst>
      <p:ext uri="{BB962C8B-B14F-4D97-AF65-F5344CB8AC3E}">
        <p14:creationId xmlns:p14="http://schemas.microsoft.com/office/powerpoint/2010/main" val="46860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E88E4B-1273-0C69-4794-03CB5454E2AF}"/>
              </a:ext>
            </a:extLst>
          </p:cNvPr>
          <p:cNvSpPr>
            <a:spLocks noGrp="1"/>
          </p:cNvSpPr>
          <p:nvPr>
            <p:ph type="title"/>
          </p:nvPr>
        </p:nvSpPr>
        <p:spPr/>
        <p:txBody>
          <a:bodyPr/>
          <a:lstStyle/>
          <a:p>
            <a:r>
              <a:rPr lang="nb-NO" dirty="0"/>
              <a:t>Our </a:t>
            </a:r>
            <a:r>
              <a:rPr lang="nb-NO" dirty="0" err="1"/>
              <a:t>tool</a:t>
            </a:r>
            <a:endParaRPr lang="nb-NO" dirty="0"/>
          </a:p>
        </p:txBody>
      </p:sp>
      <p:sp>
        <p:nvSpPr>
          <p:cNvPr id="3" name="Plassholder for innhold 2">
            <a:extLst>
              <a:ext uri="{FF2B5EF4-FFF2-40B4-BE49-F238E27FC236}">
                <a16:creationId xmlns:a16="http://schemas.microsoft.com/office/drawing/2014/main" id="{7CEEF236-1AB7-6881-9BF4-64A95A41BA78}"/>
              </a:ext>
            </a:extLst>
          </p:cNvPr>
          <p:cNvSpPr>
            <a:spLocks noGrp="1"/>
          </p:cNvSpPr>
          <p:nvPr>
            <p:ph idx="1"/>
          </p:nvPr>
        </p:nvSpPr>
        <p:spPr>
          <a:xfrm>
            <a:off x="975851" y="1494043"/>
            <a:ext cx="8433620" cy="5260718"/>
          </a:xfrm>
        </p:spPr>
        <p:txBody>
          <a:bodyPr>
            <a:normAutofit fontScale="70000" lnSpcReduction="20000"/>
          </a:bodyPr>
          <a:lstStyle/>
          <a:p>
            <a:pPr marL="0" indent="0">
              <a:buNone/>
            </a:pPr>
            <a:r>
              <a:rPr lang="en-US" sz="3800" dirty="0"/>
              <a:t>How to run the tool</a:t>
            </a:r>
          </a:p>
          <a:p>
            <a:pPr marL="0" indent="0">
              <a:buNone/>
            </a:pPr>
            <a:r>
              <a:rPr lang="en-US" sz="3800" b="1" dirty="0">
                <a:solidFill>
                  <a:srgbClr val="0070C0"/>
                </a:solidFill>
              </a:rPr>
              <a:t>1. Requirements:</a:t>
            </a:r>
          </a:p>
          <a:p>
            <a:pPr marL="0" indent="0">
              <a:buNone/>
            </a:pPr>
            <a:r>
              <a:rPr lang="nb-NO" dirty="0"/>
              <a:t>🐍 </a:t>
            </a:r>
            <a:r>
              <a:rPr lang="en-US" dirty="0"/>
              <a:t>Python</a:t>
            </a:r>
          </a:p>
          <a:p>
            <a:pPr marL="0" indent="0">
              <a:buNone/>
            </a:pPr>
            <a:r>
              <a:rPr lang="nb-NO" dirty="0"/>
              <a:t>🧩</a:t>
            </a:r>
            <a:r>
              <a:rPr lang="en-US" dirty="0"/>
              <a:t> </a:t>
            </a:r>
            <a:r>
              <a:rPr lang="en-US" dirty="0" err="1"/>
              <a:t>IfcOpenShell</a:t>
            </a:r>
            <a:endParaRPr lang="en-US" dirty="0"/>
          </a:p>
          <a:p>
            <a:pPr marL="0" indent="0">
              <a:buNone/>
            </a:pPr>
            <a:r>
              <a:rPr lang="en-US" sz="3800" b="1" dirty="0">
                <a:solidFill>
                  <a:srgbClr val="0070C0"/>
                </a:solidFill>
              </a:rPr>
              <a:t>2. </a:t>
            </a:r>
            <a:r>
              <a:rPr lang="en-US" sz="3800" b="1" dirty="0" err="1">
                <a:solidFill>
                  <a:srgbClr val="0070C0"/>
                </a:solidFill>
              </a:rPr>
              <a:t>Prepeare</a:t>
            </a:r>
            <a:r>
              <a:rPr lang="en-US" sz="3800" b="1" dirty="0">
                <a:solidFill>
                  <a:srgbClr val="0070C0"/>
                </a:solidFill>
              </a:rPr>
              <a:t> the IFC Model</a:t>
            </a:r>
          </a:p>
          <a:p>
            <a:pPr marL="0" indent="0">
              <a:buNone/>
            </a:pPr>
            <a:r>
              <a:rPr lang="en-US" dirty="0"/>
              <a:t>- Save a structural model  as an IFC file.</a:t>
            </a:r>
          </a:p>
          <a:p>
            <a:pPr marL="0" indent="0">
              <a:buNone/>
            </a:pPr>
            <a:r>
              <a:rPr lang="en-US" dirty="0"/>
              <a:t>- Place it in the same folder as the script or update MODEL_PATH</a:t>
            </a:r>
          </a:p>
          <a:p>
            <a:pPr marL="0" indent="0">
              <a:buNone/>
            </a:pPr>
            <a:r>
              <a:rPr lang="en-US" sz="3800" b="1" dirty="0">
                <a:solidFill>
                  <a:srgbClr val="0070C0"/>
                </a:solidFill>
              </a:rPr>
              <a:t>3. Run the script</a:t>
            </a:r>
          </a:p>
          <a:p>
            <a:pPr>
              <a:buFontTx/>
              <a:buChar char="-"/>
            </a:pPr>
            <a:r>
              <a:rPr lang="en-US" dirty="0"/>
              <a:t>Open the IFC file</a:t>
            </a:r>
          </a:p>
          <a:p>
            <a:pPr marL="0" indent="0">
              <a:buNone/>
            </a:pPr>
            <a:r>
              <a:rPr lang="en-US" dirty="0"/>
              <a:t>-  Apply the loads</a:t>
            </a:r>
          </a:p>
          <a:p>
            <a:pPr marL="0" indent="0">
              <a:buNone/>
            </a:pPr>
            <a:r>
              <a:rPr lang="en-US" dirty="0"/>
              <a:t>- Run the code</a:t>
            </a:r>
          </a:p>
          <a:p>
            <a:pPr marL="0" indent="0">
              <a:buNone/>
            </a:pPr>
            <a:r>
              <a:rPr lang="en-US" sz="3800" b="1" dirty="0">
                <a:solidFill>
                  <a:srgbClr val="0070C0"/>
                </a:solidFill>
              </a:rPr>
              <a:t>4. Create a report with the results</a:t>
            </a:r>
          </a:p>
          <a:p>
            <a:pPr>
              <a:buFontTx/>
              <a:buChar char="-"/>
            </a:pPr>
            <a:r>
              <a:rPr lang="en-US" dirty="0"/>
              <a:t>“Capacity.control.report.txt” will be created automatically</a:t>
            </a:r>
          </a:p>
          <a:p>
            <a:pPr>
              <a:buFontTx/>
              <a:buChar char="-"/>
            </a:pPr>
            <a:r>
              <a:rPr lang="en-US" dirty="0"/>
              <a:t>Open report to see pass/fail status</a:t>
            </a:r>
            <a:endParaRPr lang="nb-NO" dirty="0"/>
          </a:p>
        </p:txBody>
      </p:sp>
      <p:pic>
        <p:nvPicPr>
          <p:cNvPr id="6" name="Bilde 5">
            <a:extLst>
              <a:ext uri="{FF2B5EF4-FFF2-40B4-BE49-F238E27FC236}">
                <a16:creationId xmlns:a16="http://schemas.microsoft.com/office/drawing/2014/main" id="{6A787C69-2CD9-292B-2B10-CA01C80F78DD}"/>
              </a:ext>
            </a:extLst>
          </p:cNvPr>
          <p:cNvPicPr>
            <a:picLocks noChangeAspect="1"/>
          </p:cNvPicPr>
          <p:nvPr/>
        </p:nvPicPr>
        <p:blipFill>
          <a:blip r:embed="rId3"/>
          <a:stretch>
            <a:fillRect/>
          </a:stretch>
        </p:blipFill>
        <p:spPr>
          <a:xfrm>
            <a:off x="167128" y="1752273"/>
            <a:ext cx="671072" cy="704626"/>
          </a:xfrm>
          <a:prstGeom prst="rect">
            <a:avLst/>
          </a:prstGeom>
        </p:spPr>
      </p:pic>
      <p:pic>
        <p:nvPicPr>
          <p:cNvPr id="7" name="Bilde 6">
            <a:extLst>
              <a:ext uri="{FF2B5EF4-FFF2-40B4-BE49-F238E27FC236}">
                <a16:creationId xmlns:a16="http://schemas.microsoft.com/office/drawing/2014/main" id="{8D31266F-FF37-B656-6CFC-5798333FB02F}"/>
              </a:ext>
            </a:extLst>
          </p:cNvPr>
          <p:cNvPicPr>
            <a:picLocks noChangeAspect="1"/>
          </p:cNvPicPr>
          <p:nvPr/>
        </p:nvPicPr>
        <p:blipFill>
          <a:blip r:embed="rId4"/>
          <a:stretch>
            <a:fillRect/>
          </a:stretch>
        </p:blipFill>
        <p:spPr>
          <a:xfrm>
            <a:off x="168347" y="2833695"/>
            <a:ext cx="671072" cy="595305"/>
          </a:xfrm>
          <a:prstGeom prst="rect">
            <a:avLst/>
          </a:prstGeom>
        </p:spPr>
      </p:pic>
      <p:pic>
        <p:nvPicPr>
          <p:cNvPr id="8" name="Bilde 7">
            <a:extLst>
              <a:ext uri="{FF2B5EF4-FFF2-40B4-BE49-F238E27FC236}">
                <a16:creationId xmlns:a16="http://schemas.microsoft.com/office/drawing/2014/main" id="{913E05D3-A052-991A-7E44-E8FA18537522}"/>
              </a:ext>
            </a:extLst>
          </p:cNvPr>
          <p:cNvPicPr>
            <a:picLocks noChangeAspect="1"/>
          </p:cNvPicPr>
          <p:nvPr/>
        </p:nvPicPr>
        <p:blipFill>
          <a:blip r:embed="rId5"/>
          <a:stretch>
            <a:fillRect/>
          </a:stretch>
        </p:blipFill>
        <p:spPr>
          <a:xfrm>
            <a:off x="243701" y="3868233"/>
            <a:ext cx="594499" cy="657743"/>
          </a:xfrm>
          <a:prstGeom prst="rect">
            <a:avLst/>
          </a:prstGeom>
        </p:spPr>
      </p:pic>
      <p:pic>
        <p:nvPicPr>
          <p:cNvPr id="9" name="Bilde 8">
            <a:extLst>
              <a:ext uri="{FF2B5EF4-FFF2-40B4-BE49-F238E27FC236}">
                <a16:creationId xmlns:a16="http://schemas.microsoft.com/office/drawing/2014/main" id="{3EB5EBCE-7A29-F7D2-FA23-6B2D485EAB75}"/>
              </a:ext>
            </a:extLst>
          </p:cNvPr>
          <p:cNvPicPr>
            <a:picLocks noChangeAspect="1"/>
          </p:cNvPicPr>
          <p:nvPr/>
        </p:nvPicPr>
        <p:blipFill>
          <a:blip r:embed="rId6"/>
          <a:stretch>
            <a:fillRect/>
          </a:stretch>
        </p:blipFill>
        <p:spPr>
          <a:xfrm>
            <a:off x="266423" y="5506537"/>
            <a:ext cx="571777" cy="516444"/>
          </a:xfrm>
          <a:prstGeom prst="rect">
            <a:avLst/>
          </a:prstGeom>
        </p:spPr>
      </p:pic>
    </p:spTree>
    <p:extLst>
      <p:ext uri="{BB962C8B-B14F-4D97-AF65-F5344CB8AC3E}">
        <p14:creationId xmlns:p14="http://schemas.microsoft.com/office/powerpoint/2010/main" val="37538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2E5F01-BF22-12AC-BF4D-B607BEDE3830}"/>
              </a:ext>
            </a:extLst>
          </p:cNvPr>
          <p:cNvSpPr>
            <a:spLocks noGrp="1"/>
          </p:cNvSpPr>
          <p:nvPr>
            <p:ph type="title"/>
          </p:nvPr>
        </p:nvSpPr>
        <p:spPr/>
        <p:txBody>
          <a:bodyPr/>
          <a:lstStyle/>
          <a:p>
            <a:r>
              <a:rPr lang="nb-NO" dirty="0"/>
              <a:t>Output - </a:t>
            </a:r>
            <a:r>
              <a:rPr lang="en-US" dirty="0"/>
              <a:t>"Capacity.control.report.txt" </a:t>
            </a:r>
            <a:endParaRPr lang="nb-NO" dirty="0"/>
          </a:p>
        </p:txBody>
      </p:sp>
      <p:pic>
        <p:nvPicPr>
          <p:cNvPr id="4" name="Picture 3">
            <a:extLst>
              <a:ext uri="{FF2B5EF4-FFF2-40B4-BE49-F238E27FC236}">
                <a16:creationId xmlns:a16="http://schemas.microsoft.com/office/drawing/2014/main" id="{6B234B80-2B9A-4168-3DA7-F6636275B7D6}"/>
              </a:ext>
            </a:extLst>
          </p:cNvPr>
          <p:cNvPicPr>
            <a:picLocks noChangeAspect="1"/>
          </p:cNvPicPr>
          <p:nvPr/>
        </p:nvPicPr>
        <p:blipFill>
          <a:blip r:embed="rId3"/>
          <a:stretch>
            <a:fillRect/>
          </a:stretch>
        </p:blipFill>
        <p:spPr>
          <a:xfrm>
            <a:off x="364405" y="1884872"/>
            <a:ext cx="11463189" cy="3088256"/>
          </a:xfrm>
          <a:prstGeom prst="rect">
            <a:avLst/>
          </a:prstGeom>
        </p:spPr>
      </p:pic>
    </p:spTree>
    <p:extLst>
      <p:ext uri="{BB962C8B-B14F-4D97-AF65-F5344CB8AC3E}">
        <p14:creationId xmlns:p14="http://schemas.microsoft.com/office/powerpoint/2010/main" val="414935681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287</TotalTime>
  <Words>925</Words>
  <Application>Microsoft Office PowerPoint</Application>
  <PresentationFormat>Widescreen</PresentationFormat>
  <Paragraphs>64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Wingdings</vt:lpstr>
      <vt:lpstr>Office-tema</vt:lpstr>
      <vt:lpstr>Peer presentation</vt:lpstr>
      <vt:lpstr>BPMN - tool</vt:lpstr>
      <vt:lpstr>Aim of our tool</vt:lpstr>
      <vt:lpstr>BPMN - workflow</vt:lpstr>
      <vt:lpstr>Our tool</vt:lpstr>
      <vt:lpstr>Output - "Capacity.control.report.txt"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sofie Risnes Fiksdal</dc:creator>
  <cp:lastModifiedBy>Elisa Steen-Hansen</cp:lastModifiedBy>
  <cp:revision>4</cp:revision>
  <dcterms:created xsi:type="dcterms:W3CDTF">2025-11-03T12:55:42Z</dcterms:created>
  <dcterms:modified xsi:type="dcterms:W3CDTF">2025-11-17T10:57:49Z</dcterms:modified>
</cp:coreProperties>
</file>